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65" r:id="rId10"/>
    <p:sldId id="264" r:id="rId11"/>
    <p:sldId id="265" r:id="rId12"/>
    <p:sldId id="266" r:id="rId13"/>
    <p:sldId id="267" r:id="rId14"/>
    <p:sldId id="268" r:id="rId15"/>
    <p:sldId id="363" r:id="rId16"/>
    <p:sldId id="364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419435-14FE-4052-97BE-601B234B5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F67FCB9-BFBE-4597-A53E-4736B8192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CAA0CD-89E2-4849-B4D7-DCA80BEB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42B6D3-D79F-4DE2-BC8B-F24FD088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DF38E8-982F-49C1-A468-F7F7B5B2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33886-4F84-45D2-B663-6FB0CDB8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28163FD-1090-41AF-B0AE-2097A7996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D19455-25DB-4C37-AFE0-355D5721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47C5D6-1ABB-4883-B047-148C483D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36354A-7F36-4258-B9D8-3C76D6E9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9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CD5159F-5ED5-4B53-873B-06F2D9C20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782A31C-7E7A-4D63-B483-D8C4E1201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C240FE-CC57-4A72-A690-EB1DB9A3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10D598-27C6-4170-AB15-DB8E61F9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61139B-1860-4D0D-A35F-1F47CD0A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2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683DC6-03A8-4ADB-8CAF-A7510A16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DA49EF-BBCF-4C0E-80AD-775FA3527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434708-4620-4772-B6AF-C4AA63A3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AC72E0-88ED-44D2-A496-76096927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E72645-0E67-423D-B6B8-780312E7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8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6FD547-8C16-4D70-BBFE-FE2FEE19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2D58A6-50B7-4C7E-8D68-F734163C9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6FA7F0-003A-47C0-B5A5-46EBA0C6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AA5C3E-C3A8-4C42-B66B-937086E16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ECF85B-0FEA-45CA-BB1F-DE63CE62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5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4C6D6F-D6A7-46CF-B166-E1C0E0FEA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1B1D8F-FD9D-4050-AFE5-B015D91E3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C8A0A92-432C-4105-8EA4-DE96AC59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DA9B5E-FD96-49E7-81FD-2ED5A425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185310-8968-4A8F-B0E2-76D749AC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67F16E9-A72A-4E44-BF66-52CA1AEA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8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B33E5F-F2DF-41F3-8DB1-5E82A2E1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30C322-5F69-405B-9858-6137D229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9D2471A-A45F-45B5-8BD3-F208B5CD6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0BB366E-238A-495F-B9A6-139F5F5CA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F548675-1939-46AC-B88A-F9D04D930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FE4EEBE-590E-4097-92A1-B54E44BD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F402CA3-A2A8-4150-9E37-54AFA62E1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DF842E8-2B03-484A-96C3-035CD28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7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D66835-3EF3-4371-82CB-D586719F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F57AFE2-3E7F-4094-84FF-DFFA51D0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1B9AB34-01E2-4797-A73E-DD6A943D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F5192D3-1C29-4288-BC65-363BA63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5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F4585A6-DECE-4A74-BB48-9505A8492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5C4A6CA-E95D-4FF0-A48B-5F4E9252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78D9AB7-8D57-48FF-9A94-19E27D5C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3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3F56F4-ADA6-4865-8C07-1A972251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B36486-EFD9-4DFC-9E17-95FF4E32E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3B4D0E1-4A9A-4726-BDED-5468B6E0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2836262-DFB1-4EF9-8E48-944C90EB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552EF79-C836-4B65-B66C-3471332BA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E6DB529-CB02-451D-8D8D-2DAF75BB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4158B2-F199-4CF8-A5F6-6914F460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6034E5F-4717-496D-8092-EE6B94D88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FCA12A-0982-4A8F-A408-34E646444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9BADEEC-DD88-4E75-B89A-5F6309CE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ECCC02-D413-4F57-937F-ED1B3E01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41EA11-D8A3-4A72-8587-748D4574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43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51D32B-5BC8-43FB-AFCE-34B095A2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56C9C3-9065-43D5-A897-9AE9173FD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7D1742-3AD1-4520-996B-56DE998D8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41D5-80C6-4DC3-ACF2-3AECB24C480B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D72769-A737-4AD8-8B29-42641537F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D6042A-8DD6-41A5-862B-3FE425019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5B99-6EB5-4F54-A759-300831E8A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&#1090;&#1072;&#1088;&#1080;&#1092;29.&#1088;&#1092;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">
            <a:extLst>
              <a:ext uri="{FF2B5EF4-FFF2-40B4-BE49-F238E27FC236}">
                <a16:creationId xmlns:a16="http://schemas.microsoft.com/office/drawing/2014/main" xmlns="" id="{E8AA8480-38EB-4B5C-8AD8-11054A372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78" y="4151356"/>
            <a:ext cx="761841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>
              <a:ln>
                <a:noFill/>
              </a:ln>
              <a:solidFill>
                <a:srgbClr val="323E4F"/>
              </a:solidFill>
              <a:effectLst/>
              <a:latin typeface="Arial" panose="020B0604020202020204" pitchFamily="34" charset="0"/>
              <a:ea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Рябова Наталия Владимировна</a:t>
            </a: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Заместитель руководителя агентства –</a:t>
            </a: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начальник отдела правовой и контрольно-</a:t>
            </a: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>
                <a:ln>
                  <a:noFill/>
                </a:ln>
                <a:solidFill>
                  <a:srgbClr val="323E4F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</a:rPr>
              <a:t>административной работы агентства по тарифам и ценам Архангельской области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D4E4F5CC-EF17-4D9D-BE3A-F4AC22FBD1B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59990" y="975541"/>
            <a:ext cx="8064500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Актуальные вопросы реализации </a:t>
            </a:r>
            <a: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Федерального закона от 31.07.2020 </a:t>
            </a:r>
            <a:b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№ 248-ФЗ «О государственном контроле (надзоре) и муниципальном контроле</a:t>
            </a:r>
            <a:b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в Российской Федерации» </a:t>
            </a:r>
            <a:b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kumimoji="0" lang="ru-RU" altLang="ru-RU" sz="2800" b="1" i="0" u="none" strike="noStrike" cap="none" normalizeH="0" baseline="0" dirty="0" bmk="_Hlk80195714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области регулирования цен (тарифов)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68EC1E1E-0CDC-4763-94BA-908554979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493" y="567596"/>
            <a:ext cx="3688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AE55FFA5-0BFE-4385-854D-07A8C2501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5216" y="5534561"/>
            <a:ext cx="21435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30 августа 2021 г.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8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50E259-CA5A-49E6-9B0B-D605EB466D89}"/>
              </a:ext>
            </a:extLst>
          </p:cNvPr>
          <p:cNvSpPr txBox="1"/>
          <p:nvPr/>
        </p:nvSpPr>
        <p:spPr>
          <a:xfrm>
            <a:off x="538385" y="406796"/>
            <a:ext cx="11340269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ИНДИКАТОРЫ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риска нарушения обязательных требований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Индикаторами риска причинения вреда (ущерба) охраняемым законом ценностям являются</a:t>
            </a:r>
            <a:r>
              <a:rPr lang="ru-RU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4E528E1-A74E-489A-ABA9-9BE2CAE36343}"/>
              </a:ext>
            </a:extLst>
          </p:cNvPr>
          <p:cNvSpPr/>
          <p:nvPr/>
        </p:nvSpPr>
        <p:spPr>
          <a:xfrm>
            <a:off x="722831" y="2592199"/>
            <a:ext cx="3216780" cy="3859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</a:rPr>
              <a:t>отказ контролируемого лица </a:t>
            </a:r>
            <a:br>
              <a:rPr lang="ru-RU" sz="1500" dirty="0">
                <a:latin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</a:rPr>
              <a:t>в течение трех лет, предшествующих принятию решения </a:t>
            </a:r>
            <a:br>
              <a:rPr lang="ru-RU" sz="1500" dirty="0">
                <a:latin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</a:rPr>
              <a:t>о проведении внепланового контрольного (надзорного) мероприятия, от проведения обязательного профилактического визита в отношении объектов государственного контроля, либо отсутствие контролируемого лица </a:t>
            </a:r>
            <a:br>
              <a:rPr lang="ru-RU" sz="1500" dirty="0">
                <a:latin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</a:rPr>
              <a:t>в месте проведения обязательного профилактического визита, несмотря на надлежащее уведомление </a:t>
            </a:r>
            <a:br>
              <a:rPr lang="ru-RU" sz="1500" dirty="0">
                <a:latin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</a:rPr>
              <a:t>о его проведении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17DB18F-8A35-4111-86CD-54A067BD20D8}"/>
              </a:ext>
            </a:extLst>
          </p:cNvPr>
          <p:cNvSpPr/>
          <p:nvPr/>
        </p:nvSpPr>
        <p:spPr>
          <a:xfrm>
            <a:off x="7584393" y="2592198"/>
            <a:ext cx="3216779" cy="3859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</a:rPr>
              <a:t>наличие объявленного в течение трех лет, предшествующих принятию решения о проведении внепланового контрольного (надзорного) мероприятия, предостережения о недопустимости нарушения обязательных требований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BC79D739-21CD-495F-8050-8851D45EA2ED}"/>
              </a:ext>
            </a:extLst>
          </p:cNvPr>
          <p:cNvSpPr/>
          <p:nvPr/>
        </p:nvSpPr>
        <p:spPr>
          <a:xfrm>
            <a:off x="1994377" y="1739668"/>
            <a:ext cx="692209" cy="769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xmlns="" id="{7F920A7D-54EA-4F82-9148-3C9518EF7ED3}"/>
              </a:ext>
            </a:extLst>
          </p:cNvPr>
          <p:cNvSpPr/>
          <p:nvPr/>
        </p:nvSpPr>
        <p:spPr>
          <a:xfrm>
            <a:off x="8690790" y="1739667"/>
            <a:ext cx="692209" cy="769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27AEBC8-992C-4FA1-825F-4B66D78CB952}"/>
              </a:ext>
            </a:extLst>
          </p:cNvPr>
          <p:cNvSpPr/>
          <p:nvPr/>
        </p:nvSpPr>
        <p:spPr>
          <a:xfrm>
            <a:off x="4209517" y="2592199"/>
            <a:ext cx="3114230" cy="3859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</a:rPr>
              <a:t>осуществление регулируемого вида деятельности более 2 лет на дату принятия решения о проведении внепланового контрольного мероприятия</a:t>
            </a: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C3C775AD-DF58-442D-ABC3-B5F6BB7A077B}"/>
              </a:ext>
            </a:extLst>
          </p:cNvPr>
          <p:cNvSpPr/>
          <p:nvPr/>
        </p:nvSpPr>
        <p:spPr>
          <a:xfrm>
            <a:off x="5502926" y="1739668"/>
            <a:ext cx="692209" cy="769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7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4F2A14C-A796-4AC5-B1B1-4E841DEFCD4C}"/>
              </a:ext>
            </a:extLst>
          </p:cNvPr>
          <p:cNvSpPr txBox="1"/>
          <p:nvPr/>
        </p:nvSpPr>
        <p:spPr>
          <a:xfrm>
            <a:off x="461473" y="454826"/>
            <a:ext cx="1137445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 рисков причинения вреда (ущерба)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охраняемым законом ценностям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Виды профилактических мероприятий, проводимых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осуществлении государственного контроля: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усеченные противолежащие углы 5">
            <a:extLst>
              <a:ext uri="{FF2B5EF4-FFF2-40B4-BE49-F238E27FC236}">
                <a16:creationId xmlns:a16="http://schemas.microsoft.com/office/drawing/2014/main" xmlns="" id="{EDFB3D08-E323-4310-A5CF-2E44172C4643}"/>
              </a:ext>
            </a:extLst>
          </p:cNvPr>
          <p:cNvSpPr/>
          <p:nvPr/>
        </p:nvSpPr>
        <p:spPr>
          <a:xfrm>
            <a:off x="1118074" y="2547707"/>
            <a:ext cx="2734654" cy="1333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 правоприменительной практики</a:t>
            </a:r>
            <a:endParaRPr lang="ru-RU" dirty="0"/>
          </a:p>
        </p:txBody>
      </p:sp>
      <p:sp>
        <p:nvSpPr>
          <p:cNvPr id="7" name="Прямоугольник: усеченные противолежащие углы 6">
            <a:extLst>
              <a:ext uri="{FF2B5EF4-FFF2-40B4-BE49-F238E27FC236}">
                <a16:creationId xmlns:a16="http://schemas.microsoft.com/office/drawing/2014/main" xmlns="" id="{C1D4932E-4877-4BFD-9450-91AA2180FAFD}"/>
              </a:ext>
            </a:extLst>
          </p:cNvPr>
          <p:cNvSpPr/>
          <p:nvPr/>
        </p:nvSpPr>
        <p:spPr>
          <a:xfrm>
            <a:off x="2647771" y="4736744"/>
            <a:ext cx="2734654" cy="1333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Консультирование</a:t>
            </a:r>
            <a:endParaRPr lang="ru-RU" dirty="0"/>
          </a:p>
        </p:txBody>
      </p:sp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xmlns="" id="{BD8B89AB-3C0B-4EE0-A824-151607070ADD}"/>
              </a:ext>
            </a:extLst>
          </p:cNvPr>
          <p:cNvSpPr/>
          <p:nvPr/>
        </p:nvSpPr>
        <p:spPr>
          <a:xfrm>
            <a:off x="6914972" y="4822202"/>
            <a:ext cx="2734654" cy="1333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Профилактический визит</a:t>
            </a:r>
            <a:endParaRPr lang="ru-RU" dirty="0"/>
          </a:p>
        </p:txBody>
      </p:sp>
      <p:sp>
        <p:nvSpPr>
          <p:cNvPr id="9" name="Прямоугольник: усеченные противолежащие углы 8">
            <a:extLst>
              <a:ext uri="{FF2B5EF4-FFF2-40B4-BE49-F238E27FC236}">
                <a16:creationId xmlns:a16="http://schemas.microsoft.com/office/drawing/2014/main" xmlns="" id="{862A1905-35A5-4E22-82B0-D24F812E9538}"/>
              </a:ext>
            </a:extLst>
          </p:cNvPr>
          <p:cNvSpPr/>
          <p:nvPr/>
        </p:nvSpPr>
        <p:spPr>
          <a:xfrm>
            <a:off x="4728673" y="2547707"/>
            <a:ext cx="2734654" cy="1333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</a:t>
            </a:r>
            <a:endParaRPr lang="ru-RU" dirty="0"/>
          </a:p>
        </p:txBody>
      </p:sp>
      <p:sp>
        <p:nvSpPr>
          <p:cNvPr id="10" name="Прямоугольник: усеченные противолежащие углы 9">
            <a:extLst>
              <a:ext uri="{FF2B5EF4-FFF2-40B4-BE49-F238E27FC236}">
                <a16:creationId xmlns:a16="http://schemas.microsoft.com/office/drawing/2014/main" xmlns="" id="{38F78230-633E-4FDE-8103-04E9E796D392}"/>
              </a:ext>
            </a:extLst>
          </p:cNvPr>
          <p:cNvSpPr/>
          <p:nvPr/>
        </p:nvSpPr>
        <p:spPr>
          <a:xfrm>
            <a:off x="8282299" y="2576558"/>
            <a:ext cx="2734654" cy="133314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Объявление предостережения</a:t>
            </a:r>
            <a:endParaRPr lang="ru-RU" dirty="0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B472DEA6-7953-4E4E-BA6D-1443F11ACA1E}"/>
              </a:ext>
            </a:extLst>
          </p:cNvPr>
          <p:cNvSpPr/>
          <p:nvPr/>
        </p:nvSpPr>
        <p:spPr>
          <a:xfrm>
            <a:off x="2333002" y="2196269"/>
            <a:ext cx="314769" cy="2905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7B262179-6FE5-4D63-BF79-99AB0BAC63D7}"/>
              </a:ext>
            </a:extLst>
          </p:cNvPr>
          <p:cNvSpPr/>
          <p:nvPr/>
        </p:nvSpPr>
        <p:spPr>
          <a:xfrm>
            <a:off x="5922947" y="2188086"/>
            <a:ext cx="314769" cy="2905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13011E1F-2960-4647-8A8B-CC992143815C}"/>
              </a:ext>
            </a:extLst>
          </p:cNvPr>
          <p:cNvSpPr/>
          <p:nvPr/>
        </p:nvSpPr>
        <p:spPr>
          <a:xfrm>
            <a:off x="8124914" y="4392063"/>
            <a:ext cx="314769" cy="2905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xmlns="" id="{DB8F2B17-C811-46FC-BBC1-F6DF47ED0E4C}"/>
              </a:ext>
            </a:extLst>
          </p:cNvPr>
          <p:cNvSpPr/>
          <p:nvPr/>
        </p:nvSpPr>
        <p:spPr>
          <a:xfrm>
            <a:off x="3772968" y="4347182"/>
            <a:ext cx="314769" cy="2905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xmlns="" id="{2003A75A-E21B-4460-8A2F-ACB8F331FE76}"/>
              </a:ext>
            </a:extLst>
          </p:cNvPr>
          <p:cNvSpPr/>
          <p:nvPr/>
        </p:nvSpPr>
        <p:spPr>
          <a:xfrm>
            <a:off x="9512893" y="2188087"/>
            <a:ext cx="314769" cy="2905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2A471CC-C710-4E8E-9477-770656A4B624}"/>
              </a:ext>
            </a:extLst>
          </p:cNvPr>
          <p:cNvSpPr txBox="1"/>
          <p:nvPr/>
        </p:nvSpPr>
        <p:spPr>
          <a:xfrm>
            <a:off x="283830" y="742019"/>
            <a:ext cx="1175297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Контрольные (надзорные) мероприятия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ctr"/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Виды контрольных (надзорных) мероприятий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7E67C602-D330-43C4-BBFF-929445731A01}"/>
              </a:ext>
            </a:extLst>
          </p:cNvPr>
          <p:cNvSpPr/>
          <p:nvPr/>
        </p:nvSpPr>
        <p:spPr>
          <a:xfrm>
            <a:off x="472575" y="2736194"/>
            <a:ext cx="5352177" cy="118284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 контролируемыми лицами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xmlns="" id="{507D7424-64DA-4378-87AA-8DE6426C3DE2}"/>
              </a:ext>
            </a:extLst>
          </p:cNvPr>
          <p:cNvSpPr/>
          <p:nvPr/>
        </p:nvSpPr>
        <p:spPr>
          <a:xfrm>
            <a:off x="6367250" y="2745966"/>
            <a:ext cx="5352177" cy="118284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взаимодействия с контролируемыми лицами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A47A862-18C8-4667-9236-5C04E5F0AC8C}"/>
              </a:ext>
            </a:extLst>
          </p:cNvPr>
          <p:cNvSpPr/>
          <p:nvPr/>
        </p:nvSpPr>
        <p:spPr>
          <a:xfrm>
            <a:off x="6761525" y="4841811"/>
            <a:ext cx="4815281" cy="50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Наблюдение за соблюдением обязательных требований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2CED22F-F9B4-4DB8-83E2-B2835766A86C}"/>
              </a:ext>
            </a:extLst>
          </p:cNvPr>
          <p:cNvSpPr/>
          <p:nvPr/>
        </p:nvSpPr>
        <p:spPr>
          <a:xfrm>
            <a:off x="472575" y="4589898"/>
            <a:ext cx="1758897" cy="1258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инспекционный визит</a:t>
            </a:r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6C702A9-D2A3-4458-9C9D-0626BDC2D881}"/>
              </a:ext>
            </a:extLst>
          </p:cNvPr>
          <p:cNvSpPr/>
          <p:nvPr/>
        </p:nvSpPr>
        <p:spPr>
          <a:xfrm>
            <a:off x="2382471" y="4589898"/>
            <a:ext cx="1904303" cy="1258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документарная проверка</a:t>
            </a:r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F16B-4097-4C97-BD5D-2145CAFC0217}"/>
              </a:ext>
            </a:extLst>
          </p:cNvPr>
          <p:cNvSpPr/>
          <p:nvPr/>
        </p:nvSpPr>
        <p:spPr>
          <a:xfrm>
            <a:off x="4437773" y="4589898"/>
            <a:ext cx="1722545" cy="1258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выездная проверка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5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50F520-7816-45B5-A217-A27F226C1881}"/>
              </a:ext>
            </a:extLst>
          </p:cNvPr>
          <p:cNvSpPr txBox="1"/>
          <p:nvPr/>
        </p:nvSpPr>
        <p:spPr>
          <a:xfrm>
            <a:off x="461394" y="328543"/>
            <a:ext cx="113754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Периодичность плановых контрольных (надзорных) мероприятия: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48D8B1-6F51-45BF-AA16-C337035A66DE}"/>
              </a:ext>
            </a:extLst>
          </p:cNvPr>
          <p:cNvSpPr txBox="1"/>
          <p:nvPr/>
        </p:nvSpPr>
        <p:spPr>
          <a:xfrm>
            <a:off x="866273" y="5270178"/>
            <a:ext cx="10664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 объектов государственного контроля, отнесенных к категории низкого риска, плановые контрольные (надзорные) мероприятия не проводятся.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93FDD4CE-9F07-4502-AA3F-3AFB789C1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64353"/>
              </p:ext>
            </p:extLst>
          </p:nvPr>
        </p:nvGraphicFramePr>
        <p:xfrm>
          <a:off x="866274" y="1183907"/>
          <a:ext cx="10664791" cy="3503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2276">
                  <a:extLst>
                    <a:ext uri="{9D8B030D-6E8A-4147-A177-3AD203B41FA5}">
                      <a16:colId xmlns:a16="http://schemas.microsoft.com/office/drawing/2014/main" xmlns="" val="2867071718"/>
                    </a:ext>
                  </a:extLst>
                </a:gridCol>
                <a:gridCol w="2715991">
                  <a:extLst>
                    <a:ext uri="{9D8B030D-6E8A-4147-A177-3AD203B41FA5}">
                      <a16:colId xmlns:a16="http://schemas.microsoft.com/office/drawing/2014/main" xmlns="" val="1786042429"/>
                    </a:ext>
                  </a:extLst>
                </a:gridCol>
                <a:gridCol w="2806524">
                  <a:extLst>
                    <a:ext uri="{9D8B030D-6E8A-4147-A177-3AD203B41FA5}">
                      <a16:colId xmlns:a16="http://schemas.microsoft.com/office/drawing/2014/main" xmlns="" val="1902389360"/>
                    </a:ext>
                  </a:extLst>
                </a:gridCol>
              </a:tblGrid>
              <a:tr h="7007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контрольные (надзорные) мероприятия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среднего риска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умеренного риска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972425"/>
                  </a:ext>
                </a:extLst>
              </a:tr>
              <a:tr h="700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4919353"/>
                  </a:ext>
                </a:extLst>
              </a:tr>
              <a:tr h="700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Инспекционный визит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4 года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6 лет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967809"/>
                  </a:ext>
                </a:extLst>
              </a:tr>
              <a:tr h="700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Документарная проверка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4 года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6 лет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594531"/>
                  </a:ext>
                </a:extLst>
              </a:tr>
              <a:tr h="700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Выездная проверка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4 года</a:t>
                      </a:r>
                      <a:endParaRPr lang="ru-RU" sz="20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6 лет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1600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8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2F93360-1621-45B0-9941-5E4F07981B2A}"/>
              </a:ext>
            </a:extLst>
          </p:cNvPr>
          <p:cNvSpPr/>
          <p:nvPr/>
        </p:nvSpPr>
        <p:spPr>
          <a:xfrm>
            <a:off x="7552622" y="3027145"/>
            <a:ext cx="4263991" cy="2907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373F77C-2CB5-461F-8DBE-F1889B3DE8AE}"/>
              </a:ext>
            </a:extLst>
          </p:cNvPr>
          <p:cNvSpPr/>
          <p:nvPr/>
        </p:nvSpPr>
        <p:spPr>
          <a:xfrm>
            <a:off x="413888" y="3058460"/>
            <a:ext cx="6432884" cy="2875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9709F2-FB2C-4C83-ABD2-58EA356A2FCE}"/>
              </a:ext>
            </a:extLst>
          </p:cNvPr>
          <p:cNvSpPr txBox="1"/>
          <p:nvPr/>
        </p:nvSpPr>
        <p:spPr>
          <a:xfrm>
            <a:off x="346509" y="184364"/>
            <a:ext cx="115021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Контрольные (надзорные) действия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6" name="Выноска: стрелка вниз 5">
            <a:extLst>
              <a:ext uri="{FF2B5EF4-FFF2-40B4-BE49-F238E27FC236}">
                <a16:creationId xmlns:a16="http://schemas.microsoft.com/office/drawing/2014/main" xmlns="" id="{0B0B32F8-9C71-48CD-AB41-E5D5B33B3C4C}"/>
              </a:ext>
            </a:extLst>
          </p:cNvPr>
          <p:cNvSpPr/>
          <p:nvPr/>
        </p:nvSpPr>
        <p:spPr>
          <a:xfrm>
            <a:off x="8308204" y="1251442"/>
            <a:ext cx="2752825" cy="1742173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Документарная проверка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xmlns="" id="{8FCE4866-D2A6-4C7A-9B49-2807C9F04324}"/>
              </a:ext>
            </a:extLst>
          </p:cNvPr>
          <p:cNvSpPr/>
          <p:nvPr/>
        </p:nvSpPr>
        <p:spPr>
          <a:xfrm>
            <a:off x="401053" y="1284972"/>
            <a:ext cx="2752825" cy="1742173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Инспекционный визит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носка: стрелка вниз 7">
            <a:extLst>
              <a:ext uri="{FF2B5EF4-FFF2-40B4-BE49-F238E27FC236}">
                <a16:creationId xmlns:a16="http://schemas.microsoft.com/office/drawing/2014/main" xmlns="" id="{585D60C6-AF4B-4F7F-B3CE-8FCF5DF7D12B}"/>
              </a:ext>
            </a:extLst>
          </p:cNvPr>
          <p:cNvSpPr/>
          <p:nvPr/>
        </p:nvSpPr>
        <p:spPr>
          <a:xfrm>
            <a:off x="4106777" y="1284972"/>
            <a:ext cx="2752825" cy="1742173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Выездная проверка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: усеченные противолежащие углы 8">
            <a:extLst>
              <a:ext uri="{FF2B5EF4-FFF2-40B4-BE49-F238E27FC236}">
                <a16:creationId xmlns:a16="http://schemas.microsoft.com/office/drawing/2014/main" xmlns="" id="{EF1485A5-A4B1-4F57-B502-358464AF54AF}"/>
              </a:ext>
            </a:extLst>
          </p:cNvPr>
          <p:cNvSpPr/>
          <p:nvPr/>
        </p:nvSpPr>
        <p:spPr>
          <a:xfrm>
            <a:off x="542222" y="3200093"/>
            <a:ext cx="6195461" cy="490888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осмотр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усеченные противолежащие углы 9">
            <a:extLst>
              <a:ext uri="{FF2B5EF4-FFF2-40B4-BE49-F238E27FC236}">
                <a16:creationId xmlns:a16="http://schemas.microsoft.com/office/drawing/2014/main" xmlns="" id="{50FF0C76-4C4E-4556-8F79-890D5AB1F380}"/>
              </a:ext>
            </a:extLst>
          </p:cNvPr>
          <p:cNvSpPr/>
          <p:nvPr/>
        </p:nvSpPr>
        <p:spPr>
          <a:xfrm>
            <a:off x="532599" y="3870145"/>
            <a:ext cx="6195461" cy="490888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усеченные противолежащие углы 10">
            <a:extLst>
              <a:ext uri="{FF2B5EF4-FFF2-40B4-BE49-F238E27FC236}">
                <a16:creationId xmlns:a16="http://schemas.microsoft.com/office/drawing/2014/main" xmlns="" id="{DDBC9906-0488-450F-AC2A-4DE4E0D65B28}"/>
              </a:ext>
            </a:extLst>
          </p:cNvPr>
          <p:cNvSpPr/>
          <p:nvPr/>
        </p:nvSpPr>
        <p:spPr>
          <a:xfrm>
            <a:off x="542223" y="4538688"/>
            <a:ext cx="6195461" cy="490888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письменных объяснений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: усеченные противолежащие углы 11">
            <a:extLst>
              <a:ext uri="{FF2B5EF4-FFF2-40B4-BE49-F238E27FC236}">
                <a16:creationId xmlns:a16="http://schemas.microsoft.com/office/drawing/2014/main" xmlns="" id="{FF6206E0-8818-4D9B-9F9A-5B2458EE1E72}"/>
              </a:ext>
            </a:extLst>
          </p:cNvPr>
          <p:cNvSpPr/>
          <p:nvPr/>
        </p:nvSpPr>
        <p:spPr>
          <a:xfrm>
            <a:off x="542222" y="5255392"/>
            <a:ext cx="6195461" cy="490888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истребование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: усеченные противолежащие углы 12">
            <a:extLst>
              <a:ext uri="{FF2B5EF4-FFF2-40B4-BE49-F238E27FC236}">
                <a16:creationId xmlns:a16="http://schemas.microsoft.com/office/drawing/2014/main" xmlns="" id="{A297D9E6-CD16-4FAB-9337-BA0DBE92CC37}"/>
              </a:ext>
            </a:extLst>
          </p:cNvPr>
          <p:cNvSpPr/>
          <p:nvPr/>
        </p:nvSpPr>
        <p:spPr>
          <a:xfrm>
            <a:off x="7859024" y="3200092"/>
            <a:ext cx="3651183" cy="1160941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письменных объяснений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: усеченные противолежащие углы 13">
            <a:extLst>
              <a:ext uri="{FF2B5EF4-FFF2-40B4-BE49-F238E27FC236}">
                <a16:creationId xmlns:a16="http://schemas.microsoft.com/office/drawing/2014/main" xmlns="" id="{3D3B3990-A6B4-4A36-9943-DCB68F9DD51E}"/>
              </a:ext>
            </a:extLst>
          </p:cNvPr>
          <p:cNvSpPr/>
          <p:nvPr/>
        </p:nvSpPr>
        <p:spPr>
          <a:xfrm>
            <a:off x="7859024" y="4741787"/>
            <a:ext cx="3651182" cy="1004493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истребование документов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24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1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Агентство по тарифам и ценам Архангельской области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5468" y="109539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нахождения: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163000, г. Архангельск, ул. Выучейского, д. 18, каб. 606</a:t>
            </a: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(8182) 65-22-57</a:t>
            </a: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(8182) 65-22-56 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5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rek@dvinaland.ru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Официальный сайт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5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http://тариф29.рф</a:t>
            </a:r>
            <a:endParaRPr lang="ru-RU" sz="15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агентства: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Попова Елена Алексеевна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1544" y="285293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2906109"/>
            <a:ext cx="5112568" cy="347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H="1" flipV="1">
            <a:off x="5015880" y="4221088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33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3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+mn-ea"/>
                <a:cs typeface="Tahoma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3006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5097BE-ACB5-4464-BE2E-E70E906DAC21}"/>
              </a:ext>
            </a:extLst>
          </p:cNvPr>
          <p:cNvSpPr txBox="1"/>
          <p:nvPr/>
        </p:nvSpPr>
        <p:spPr>
          <a:xfrm>
            <a:off x="299207" y="271771"/>
            <a:ext cx="1159358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Агентством в соответствии с Федеральным законом от 31 июля 2020 года </a:t>
            </a:r>
            <a:br>
              <a:rPr lang="ru-R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 248-ФЗ «О государственном контроле (надзоре) и муниципальном контроле» разработано три положения:</a:t>
            </a:r>
          </a:p>
          <a:p>
            <a:pPr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региональном государственном контроле (надзоре)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сферах естественных монополий и в области государственного регулирования цен (тарифов) </a:t>
            </a: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региональном государственном контроле (надзоре) </a:t>
            </a:r>
          </a:p>
          <a:p>
            <a:pPr marL="457200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</a:t>
            </a:r>
          </a:p>
          <a:p>
            <a:pPr marL="457200"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региональном государственном контроле (надзоре) </a:t>
            </a:r>
          </a:p>
          <a:p>
            <a:pPr marL="457200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применением цен на лекарственные препараты, включенные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перечень жизненно необходимых и важнейших</a:t>
            </a:r>
          </a:p>
          <a:p>
            <a:pPr marL="457200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лекарственных препаратов</a:t>
            </a:r>
          </a:p>
          <a:p>
            <a:pPr algn="ctr"/>
            <a:r>
              <a:rPr lang="ru-RU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9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E7C0A78-4ACF-4173-B4D1-8D53982400B3}"/>
              </a:ext>
            </a:extLst>
          </p:cNvPr>
          <p:cNvSpPr txBox="1"/>
          <p:nvPr/>
        </p:nvSpPr>
        <p:spPr>
          <a:xfrm>
            <a:off x="1006679" y="476442"/>
            <a:ext cx="10771464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 устанавливают порядок организации и осуществления регионального государственного контроля (надзора):</a:t>
            </a:r>
          </a:p>
          <a:p>
            <a:pPr indent="450215" algn="ctr"/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сферах естественных монополий;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регулируемыми государством ценами (тарифами) в электроэнергетике;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теплоснабжения;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водоснабжения и водоотведения;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обращения с твердыми коммунальными отходами;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установлением и (или) применением регулируемых государством цен (тарифов) в области газоснабжения;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 на территории Архангельской области;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применением цен на лекарственные препараты, включенные в перечень жизненно необходимых и важнейших лекарственных препаратов на территории Архангельской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20345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23445C-94F7-4838-B544-088F48899C8A}"/>
              </a:ext>
            </a:extLst>
          </p:cNvPr>
          <p:cNvSpPr txBox="1"/>
          <p:nvPr/>
        </p:nvSpPr>
        <p:spPr>
          <a:xfrm>
            <a:off x="276837" y="1027899"/>
            <a:ext cx="1145097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государственный контроль (надзор) </a:t>
            </a:r>
            <a:b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сферах естественных монополий и в области государственного регулирования цен (тарифов)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государственного контроля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соблюдение юридическим лицами индивидуальными предпринимателями и гражданами в процессе осуществления регулируемых видов деятельности обязательных требований, установленных законодательством Российской Федерации и принятыми в соответствии с ним нормативными правовыми актами Российской Федерации в области государственного регулирования цен (тарифов) и исполнение решений, принимаемых по результатам контрольных (надзорных) мероприятий.</a:t>
            </a: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государственного контроля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осуществляемая юридическими лицами, индивидуальными предпринимателями деятельность, подлежащая государственному регулированию.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4C3C155-86A7-43FE-B6C0-CE65E6CB3FAD}"/>
              </a:ext>
            </a:extLst>
          </p:cNvPr>
          <p:cNvSpPr txBox="1"/>
          <p:nvPr/>
        </p:nvSpPr>
        <p:spPr>
          <a:xfrm>
            <a:off x="349541" y="827174"/>
            <a:ext cx="114929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государственный контроль (надзор)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соблюдением предельных размеров платы за проведение технического осмотра транспортных средств и размеров платы за выдачу дубликата диагностической карты на бумажном носителе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государственного контроля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соблюдение операторами технического осмотра установленных предельных размеров платы за проведение технического осмотра и размеров платы за выдачу дубликата диагностической карты на бумажном носителе и исполнение решений, принимаемых по результатам контрольных (надзорных) мероприятий.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государственного контроля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осуществляемая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операторами технического осмотра деятельность по проведению технического осмотра транспортных средств и выдаче дубликата диагностической карты на бумажном носителе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8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11CF8B-2E62-4995-872B-C80CA8D5F5DA}"/>
              </a:ext>
            </a:extLst>
          </p:cNvPr>
          <p:cNvSpPr txBox="1"/>
          <p:nvPr/>
        </p:nvSpPr>
        <p:spPr>
          <a:xfrm>
            <a:off x="335560" y="226886"/>
            <a:ext cx="11778143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государственный контроль (надзор)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применением цен на лекарственные препараты, включенные </a:t>
            </a:r>
            <a:b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перечень жизненно необходимых и важнейших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лекарственных препаратов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государственного контроля –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организациями оптовой торговли лекарственными средствами, аптечными организациями, индивидуальными предпринимателями, имеющими лицензию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фармацевтическую деятельность, медицинскими организациями, имеющими лицензию на фармацевтическую деятельность, и их обособленными подразделениями (амбулаториями, фельдшерскими и фельдшерско-акушерскими пунктами, центрами (отделениями) общей врачебной (семейной) практики), расположенными в сельских населенных пунктах, в которых отсутствуют аптечные организации, при реализации лекарственных препаратов требований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применению цен, уровень которых не должен превышать сумму фактической отпускной цены, установленной производителем лекарственных препаратов, и которые не превышают зарегистрированных предельных отпускных цен, и размеров оптовых надбавок и (или) размеров розничных надбавок, не превышающих соответственно размеров предельных оптовых надбавок и (или) размеров предельных розничных надбавок, установленных в субъекте Российской Федерации и исполнение решений, принимаемых по результатам контрольных (надзорных) мероприятий.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государственного контроля – 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осуществляемая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организациями оптовой торговли лекарственными средствами, аптечными организациями, индивидуальными предпринимателями, имеющими лицензию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фармацевтическую деятельность, медицинскими организациями, имеющими лицензию на фармацевтическую деятельность, и их обособленными подразделениями (амбулаториями, фельдшерскими и фельдшерско-акушерскими пунктами, центрами (отделениями) общей врачебной (семейной) практики), расположенными в сельских населенных пунктах, в которых отсутствуют аптечные организации, деятельность по реализации лекарственных препаратов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02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BC3DA6B-6801-41D9-8C08-8454AFB2A906}"/>
              </a:ext>
            </a:extLst>
          </p:cNvPr>
          <p:cNvSpPr txBox="1"/>
          <p:nvPr/>
        </p:nvSpPr>
        <p:spPr>
          <a:xfrm>
            <a:off x="838899" y="1661382"/>
            <a:ext cx="1098118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контроль вправе осуществлять следующие должностные лица агентства </a:t>
            </a:r>
            <a:b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тарифам и ценам Архангельской области: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руководитель агентства;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заместитель руководителя агентства;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заместитель руководителя агентства – начальник отдела правовой и контрольно-административной работы агентства;</a:t>
            </a: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ведущие консультанты, консультанты отдела правовой и контрольно-административной работы агентства.</a:t>
            </a:r>
          </a:p>
        </p:txBody>
      </p:sp>
    </p:spTree>
    <p:extLst>
      <p:ext uri="{BB962C8B-B14F-4D97-AF65-F5344CB8AC3E}">
        <p14:creationId xmlns:p14="http://schemas.microsoft.com/office/powerpoint/2010/main" val="74268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1B08E94-B0A1-4C86-8EE1-9F6FD174D713}"/>
              </a:ext>
            </a:extLst>
          </p:cNvPr>
          <p:cNvSpPr txBox="1"/>
          <p:nvPr/>
        </p:nvSpPr>
        <p:spPr>
          <a:xfrm>
            <a:off x="666570" y="225952"/>
            <a:ext cx="11288995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рисками причинения вреда (ущерба)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охраняемым законом ценностям при осуществлении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 </a:t>
            </a:r>
            <a:r>
              <a:rPr lang="ru-RU" sz="2000" b="1" u="sng" dirty="0">
                <a:latin typeface="Times New Roman" panose="02020603050405020304" pitchFamily="18" charset="0"/>
              </a:rPr>
              <a:t>контроля в сферах естественных монополий и в области государственного регулирования цен (тарифов) </a:t>
            </a:r>
          </a:p>
          <a:p>
            <a:pPr algn="ctr"/>
            <a:endParaRPr lang="ru-RU" sz="5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контроль осуществляется на основе управления рисками причинения вреда (ущерба) охраняемым законом ценностям.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5C71EB4A-9EE5-4BFB-9056-F7EA2FDC4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75333"/>
              </p:ext>
            </p:extLst>
          </p:nvPr>
        </p:nvGraphicFramePr>
        <p:xfrm>
          <a:off x="511728" y="2180333"/>
          <a:ext cx="11207692" cy="427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8422">
                  <a:extLst>
                    <a:ext uri="{9D8B030D-6E8A-4147-A177-3AD203B41FA5}">
                      <a16:colId xmlns:a16="http://schemas.microsoft.com/office/drawing/2014/main" xmlns="" val="2853722774"/>
                    </a:ext>
                  </a:extLst>
                </a:gridCol>
                <a:gridCol w="8619270">
                  <a:extLst>
                    <a:ext uri="{9D8B030D-6E8A-4147-A177-3AD203B41FA5}">
                      <a16:colId xmlns:a16="http://schemas.microsoft.com/office/drawing/2014/main" xmlns="" val="2269834097"/>
                    </a:ext>
                  </a:extLst>
                </a:gridCol>
              </a:tblGrid>
              <a:tr h="10196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риска причинения вреда (ущерба) охраняемым законом ценностям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отнесения объектов 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контроля (надзора)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сферах естественных монополий </a:t>
                      </a:r>
                      <a:b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регулируемыми государством ценами (тарифами)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категориям риска причинения вреда (ущерба) охраняемым законом ценностям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3779465"/>
                  </a:ext>
                </a:extLst>
              </a:tr>
              <a:tr h="1700512"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1.Средний риск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на дату принятия решения об отнесении к категории среднего риска подтвержденных фактов нарушений обязательных требований, ответственность за которые предусмотрена статьями 14.6, 19.7.1, 19.8.1 и 9.15 Кодекса Российской Федерации об административных правонарушениях, совершенных в течение трех предшествующих лет, а также наличие не исполненного предписания об устранении нарушений обязательных требований и представлений об устранении причин и условий, способствовавших совершению административного правонарушения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7798858"/>
                  </a:ext>
                </a:extLst>
              </a:tr>
              <a:tr h="1268919"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2.Умеренный риск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на дату принятия решения об отнесении к категории среднего риска подтвержденных фактов нарушений обязательных требований, ответственность за которые предусмотрена статьями 14.6, 19.7.1, 19.8.1 и 9.15 Кодекса Российской Федерации </a:t>
                      </a:r>
                      <a:b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административных правонарушениях, совершенных в течение трех предшествующих лет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7722777"/>
                  </a:ext>
                </a:extLst>
              </a:tr>
              <a:tr h="27640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Низкий риск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критериев, указанных в пунктах 1 и 2 настоящих критериев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866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67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EA406E-0843-4799-9485-A3FFEED19D56}"/>
              </a:ext>
            </a:extLst>
          </p:cNvPr>
          <p:cNvSpPr txBox="1"/>
          <p:nvPr/>
        </p:nvSpPr>
        <p:spPr>
          <a:xfrm>
            <a:off x="184558" y="153132"/>
            <a:ext cx="118033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рисками причинения вреда (ущерба)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охраняемым законом ценностям при осуществлении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 </a:t>
            </a:r>
            <a:r>
              <a:rPr lang="ru-RU" sz="1800" b="1" u="sng" dirty="0">
                <a:latin typeface="Times New Roman" panose="02020603050405020304" pitchFamily="18" charset="0"/>
              </a:rPr>
              <a:t>контроля в сфере обращения лекарственных препаратов, включенных в перечень ЖНВЛП </a:t>
            </a:r>
            <a:br>
              <a:rPr lang="ru-RU" sz="1800" b="1" u="sng" dirty="0">
                <a:latin typeface="Times New Roman" panose="02020603050405020304" pitchFamily="18" charset="0"/>
              </a:rPr>
            </a:br>
            <a:r>
              <a:rPr lang="ru-RU" sz="1800" b="1" u="sng" dirty="0">
                <a:latin typeface="Times New Roman" panose="02020603050405020304" pitchFamily="18" charset="0"/>
              </a:rPr>
              <a:t>и  </a:t>
            </a:r>
            <a:r>
              <a:rPr lang="ru-RU" b="1" u="sng" dirty="0">
                <a:latin typeface="Times New Roman" panose="02020603050405020304" pitchFamily="18" charset="0"/>
              </a:rPr>
              <a:t>за соблюдением платы за проведение технического осмотра транспортных средств</a:t>
            </a:r>
          </a:p>
          <a:p>
            <a:pPr indent="457200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контроль осуществляется на основе управления рисками причинения вреда (ущерба) охраняемым законом ценностям.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F2D30DC-7D56-4E4B-82C4-3C9037188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73857"/>
              </p:ext>
            </p:extLst>
          </p:nvPr>
        </p:nvGraphicFramePr>
        <p:xfrm>
          <a:off x="511728" y="2180333"/>
          <a:ext cx="11207692" cy="3626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8422">
                  <a:extLst>
                    <a:ext uri="{9D8B030D-6E8A-4147-A177-3AD203B41FA5}">
                      <a16:colId xmlns:a16="http://schemas.microsoft.com/office/drawing/2014/main" xmlns="" val="2853722774"/>
                    </a:ext>
                  </a:extLst>
                </a:gridCol>
                <a:gridCol w="8619270">
                  <a:extLst>
                    <a:ext uri="{9D8B030D-6E8A-4147-A177-3AD203B41FA5}">
                      <a16:colId xmlns:a16="http://schemas.microsoft.com/office/drawing/2014/main" xmlns="" val="2269834097"/>
                    </a:ext>
                  </a:extLst>
                </a:gridCol>
              </a:tblGrid>
              <a:tr h="10196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риска причинения вреда (ущерба) охраняемым законом ценностям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отнесения объектов 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контроля (надзора)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регулируемыми государством ценами (тарифами)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категориям риска причинения вреда (ущерба) охраняемым законом ценностям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3779465"/>
                  </a:ext>
                </a:extLst>
              </a:tr>
              <a:tr h="1061635"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1.Средний риск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фактов неисполнения выданного в течение трех лет, предшествующих присвоению категории среднего риска, предписания об устранении выявленных нарушений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7798858"/>
                  </a:ext>
                </a:extLst>
              </a:tr>
              <a:tr h="1268919"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2.Умеренный риск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Наличие у контролируемого лица на дату принятия решения об отнесении к категории умеренного риска подтвержденных фактов нарушений обязательных требований, совершенных в течение трех предшествующих лет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7722777"/>
                  </a:ext>
                </a:extLst>
              </a:tr>
              <a:tr h="27640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Низкий риск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критериев, указанных в пунктах 1 и 2 настоящих критериев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866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146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745</Words>
  <Application>Microsoft Office PowerPoint</Application>
  <PresentationFormat>Произвольный</PresentationFormat>
  <Paragraphs>172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Агентство по тарифам и ценам Архангельской области </vt:lpstr>
      <vt:lpstr> 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Шестакова Любовь Валентиновна</dc:creator>
  <cp:lastModifiedBy>Попова Марина Олеговна</cp:lastModifiedBy>
  <cp:revision>11</cp:revision>
  <cp:lastPrinted>2021-08-27T07:43:19Z</cp:lastPrinted>
  <dcterms:created xsi:type="dcterms:W3CDTF">2021-08-18T13:34:35Z</dcterms:created>
  <dcterms:modified xsi:type="dcterms:W3CDTF">2021-08-30T09:06:33Z</dcterms:modified>
</cp:coreProperties>
</file>